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  <p:sldMasterId id="2147483662" r:id="rId2"/>
  </p:sldMasterIdLst>
  <p:notesMasterIdLst>
    <p:notesMasterId r:id="rId20"/>
  </p:notesMasterIdLst>
  <p:handoutMasterIdLst>
    <p:handoutMasterId r:id="rId21"/>
  </p:handoutMasterIdLst>
  <p:sldIdLst>
    <p:sldId id="366" r:id="rId3"/>
    <p:sldId id="346" r:id="rId4"/>
    <p:sldId id="347" r:id="rId5"/>
    <p:sldId id="361" r:id="rId6"/>
    <p:sldId id="349" r:id="rId7"/>
    <p:sldId id="357" r:id="rId8"/>
    <p:sldId id="348" r:id="rId9"/>
    <p:sldId id="358" r:id="rId10"/>
    <p:sldId id="359" r:id="rId11"/>
    <p:sldId id="353" r:id="rId12"/>
    <p:sldId id="354" r:id="rId13"/>
    <p:sldId id="355" r:id="rId14"/>
    <p:sldId id="356" r:id="rId15"/>
    <p:sldId id="365" r:id="rId16"/>
    <p:sldId id="360" r:id="rId17"/>
    <p:sldId id="362" r:id="rId18"/>
    <p:sldId id="363" r:id="rId19"/>
  </p:sldIdLst>
  <p:sldSz cx="9144000" cy="6858000" type="letter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CC"/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642" y="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1594" y="-5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kumimoji="0" sz="1200"/>
            </a:lvl1pPr>
          </a:lstStyle>
          <a:p>
            <a:r>
              <a:rPr lang="en-US"/>
              <a:t>David M. Rocke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kumimoji="0" sz="1200"/>
            </a:lvl1pPr>
          </a:lstStyle>
          <a:p>
            <a:fld id="{C4D5DBD8-E19B-4DB0-BE2E-41CE54015FE6}" type="datetime1">
              <a:rPr lang="en-US" smtClean="0"/>
              <a:t>5/10/2015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kumimoji="0" sz="1200"/>
            </a:lvl1pPr>
          </a:lstStyle>
          <a:p>
            <a:r>
              <a:rPr lang="en-US"/>
              <a:t>Sources of Variation in Microarray Data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kumimoji="0" sz="1200"/>
            </a:lvl1pPr>
          </a:lstStyle>
          <a:p>
            <a:fld id="{CA03BC25-3DB3-448F-B8FF-72A3E04738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892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kumimoji="0" sz="12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kumimoji="0" sz="1200"/>
            </a:lvl1pPr>
          </a:lstStyle>
          <a:p>
            <a:fld id="{217EBFFA-248E-4E5B-987F-3F47D4E7BB5B}" type="datetime1">
              <a:rPr lang="en-US" smtClean="0"/>
              <a:t>5/10/2015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kumimoji="0" sz="1200"/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kumimoji="0" sz="1200"/>
            </a:lvl1pPr>
          </a:lstStyle>
          <a:p>
            <a:fld id="{AE67A71D-3E81-4939-98EC-8FDADF6CD7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53047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23A4D3B-7259-4279-B5F1-43B6B920F5E5}" type="datetime1">
              <a:rPr lang="en-US" smtClean="0"/>
              <a:t>5/10/2015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CDDD49-25CC-4797-A599-3109277308FF}" type="slidenum">
              <a:rPr lang="en-US"/>
              <a:pPr/>
              <a:t>1</a:t>
            </a:fld>
            <a:endParaRPr lang="en-US"/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70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447D68A-05BD-43D8-92F6-C5979FD1A42F}" type="datetime1">
              <a:rPr lang="en-US" smtClean="0"/>
              <a:t>5/10/2015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E3B3E3-AEB0-426E-9828-8F34281D9913}" type="slidenum">
              <a:rPr lang="en-US"/>
              <a:pPr/>
              <a:t>11</a:t>
            </a:fld>
            <a:endParaRPr lang="en-US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549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A8DD7BF-EDFC-443A-9777-2788B55BE416}" type="datetime1">
              <a:rPr lang="en-US" smtClean="0"/>
              <a:t>5/10/2015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110AD0-3C5B-4B6B-B6C3-5BFE3B349B6C}" type="slidenum">
              <a:rPr lang="en-US"/>
              <a:pPr/>
              <a:t>12</a:t>
            </a:fld>
            <a:endParaRPr lang="en-US"/>
          </a:p>
        </p:txBody>
      </p:sp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14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B56F627-7666-4523-9FE3-0A551BC924B8}" type="datetime1">
              <a:rPr lang="en-US" smtClean="0"/>
              <a:t>5/10/2015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C6E478-716E-469F-99DE-6039E381107E}" type="slidenum">
              <a:rPr lang="en-US"/>
              <a:pPr/>
              <a:t>13</a:t>
            </a:fld>
            <a:endParaRPr lang="en-US"/>
          </a:p>
        </p:txBody>
      </p:sp>
      <p:sp>
        <p:nvSpPr>
          <p:cNvPr id="3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258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B56F627-7666-4523-9FE3-0A551BC924B8}" type="datetime1">
              <a:rPr lang="en-US" smtClean="0"/>
              <a:t>5/10/2015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C6E478-716E-469F-99DE-6039E381107E}" type="slidenum">
              <a:rPr lang="en-US"/>
              <a:pPr/>
              <a:t>14</a:t>
            </a:fld>
            <a:endParaRPr lang="en-US"/>
          </a:p>
        </p:txBody>
      </p:sp>
      <p:sp>
        <p:nvSpPr>
          <p:cNvPr id="3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2772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15D0C83-85B7-41C7-B99E-9CFB37F00E21}" type="datetime1">
              <a:rPr lang="en-US" smtClean="0"/>
              <a:t>5/10/2015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A34E2E-4286-4A34-87CE-E7DB393A681E}" type="slidenum">
              <a:rPr lang="en-US"/>
              <a:pPr/>
              <a:t>15</a:t>
            </a:fld>
            <a:endParaRPr lang="en-US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44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A5DDD7D-8AC7-4AE5-84F6-32E8F1EA96BD}" type="datetime1">
              <a:rPr lang="en-US" smtClean="0"/>
              <a:t>5/10/2015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F415EB-C4ED-4E73-91D3-DC3DD2DA5FC4}" type="slidenum">
              <a:rPr lang="en-US"/>
              <a:pPr/>
              <a:t>2</a:t>
            </a:fld>
            <a:endParaRPr lang="en-US"/>
          </a:p>
        </p:txBody>
      </p:sp>
      <p:sp>
        <p:nvSpPr>
          <p:cNvPr id="32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52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03DC5AD-0FC8-4197-BBD5-50483DB1841F}" type="datetime1">
              <a:rPr lang="en-US" smtClean="0"/>
              <a:t>5/10/2015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7F56B6-458F-43B3-92C5-132016D2A31C}" type="slidenum">
              <a:rPr lang="en-US"/>
              <a:pPr/>
              <a:t>3</a:t>
            </a:fld>
            <a:endParaRPr lang="en-US"/>
          </a:p>
        </p:txBody>
      </p:sp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884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E2EE0DC-2DFE-4C31-9B89-487DF417117F}" type="datetime1">
              <a:rPr lang="en-US" smtClean="0"/>
              <a:t>5/10/2015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AB1212-4534-4B21-85A3-03027CCA12E4}" type="slidenum">
              <a:rPr lang="en-US"/>
              <a:pPr/>
              <a:t>5</a:t>
            </a:fld>
            <a:endParaRPr lang="en-US"/>
          </a:p>
        </p:txBody>
      </p:sp>
      <p:sp>
        <p:nvSpPr>
          <p:cNvPr id="3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64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A9E0791-26A8-4A84-978F-C4BEDDB20913}" type="datetime1">
              <a:rPr lang="en-US" smtClean="0"/>
              <a:t>5/10/2015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47BB2E-2ADD-4EA6-B465-8909F6C676D3}" type="slidenum">
              <a:rPr lang="en-US"/>
              <a:pPr/>
              <a:t>6</a:t>
            </a:fld>
            <a:endParaRPr lang="en-US"/>
          </a:p>
        </p:txBody>
      </p:sp>
      <p:sp>
        <p:nvSpPr>
          <p:cNvPr id="33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861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98E8185-E56D-43C9-A210-FA66BF503399}" type="datetime1">
              <a:rPr lang="en-US" smtClean="0"/>
              <a:t>5/10/2015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567365-E1AD-4060-8696-C2C8C01876C8}" type="slidenum">
              <a:rPr lang="en-US"/>
              <a:pPr/>
              <a:t>7</a:t>
            </a:fld>
            <a:endParaRPr lang="en-US"/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1283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E4A84D5-D67D-43D1-8F3B-E8CF35981B66}" type="datetime1">
              <a:rPr lang="en-US" smtClean="0"/>
              <a:t>5/10/2015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461D25-10BD-48B1-87F4-3BE271EAC235}" type="slidenum">
              <a:rPr lang="en-US"/>
              <a:pPr/>
              <a:t>8</a:t>
            </a:fld>
            <a:endParaRPr lang="en-US"/>
          </a:p>
        </p:txBody>
      </p:sp>
      <p:sp>
        <p:nvSpPr>
          <p:cNvPr id="33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9221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497434C-934E-4FB2-BB09-A77690A55418}" type="datetime1">
              <a:rPr lang="en-US" smtClean="0"/>
              <a:t>5/10/2015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9ECA7E-6F2C-40B8-A593-9D66D170C47E}" type="slidenum">
              <a:rPr lang="en-US"/>
              <a:pPr/>
              <a:t>9</a:t>
            </a:fld>
            <a:endParaRPr lang="en-US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040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341BE7B-E22D-4F8A-BE5C-B8FD7498DCCF}" type="datetime1">
              <a:rPr lang="en-US" smtClean="0"/>
              <a:t>5/10/2015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094FE8-1C94-4B6A-9E4E-B07DAED60B9D}" type="slidenum">
              <a:rPr lang="en-US"/>
              <a:pPr/>
              <a:t>10</a:t>
            </a:fld>
            <a:endParaRPr lang="en-US"/>
          </a:p>
        </p:txBody>
      </p:sp>
      <p:sp>
        <p:nvSpPr>
          <p:cNvPr id="331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704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B658460-18F7-439C-8452-51613DD11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CA0C5-8448-44E1-AB70-FA43246935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BC676-1D3E-4844-8BD5-E6D9CC278C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8460-18F7-439C-8452-51613DD11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D03AE-1E6E-487A-AFF4-2E6A8CFED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1D710-8B3D-4B77-980A-D4E026277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09145-1284-4F2B-BD9F-42C5FD8105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D77D-0438-45CC-9852-5210EB5109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395E8-C17E-4893-9EAA-F8EF6E73F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F89A-6713-4AA2-952B-A429678304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A7BC-2753-4B60-9DBE-3833A79CC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D03AE-1E6E-487A-AFF4-2E6A8CFED8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47B0BA1-3DAE-43A3-8FF8-7197F76611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A0C5-8448-44E1-AB70-FA4324693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C676-1D3E-4844-8BD5-E6D9CC278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1D710-8B3D-4B77-980A-D4E026277D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C09145-1284-4F2B-BD9F-42C5FD8105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FD77D-0438-45CC-9852-5210EB5109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395E8-C17E-4893-9EAA-F8EF6E73F8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CF89A-6713-4AA2-952B-A429678304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4A7BC-2753-4B60-9DBE-3833A79CCD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7B0BA1-3DAE-43A3-8FF8-7197F76611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171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171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C96B2B9-A149-49E9-9BE3-D986FA2AAAE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96B2B9-A149-49E9-9BE3-D986FA2AAAE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genome/guide/human/resources.s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bi.nlm.nih.gov/Taxonomy/Browser/wwwtax.cgi?id=9606" TargetMode="External"/><Relationship Id="rId3" Type="http://schemas.openxmlformats.org/officeDocument/2006/relationships/hyperlink" Target="http://www.genenames.org/data/hgnc_data.php?hgnc_id=2731" TargetMode="External"/><Relationship Id="rId7" Type="http://schemas.openxmlformats.org/officeDocument/2006/relationships/hyperlink" Target="http://vega.sanger.ac.uk/id/OTTHUMG00000034423" TargetMode="External"/><Relationship Id="rId2" Type="http://schemas.openxmlformats.org/officeDocument/2006/relationships/hyperlink" Target="http://www.genenames.org/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www.ncbi.nlm.nih.gov/omim/191311" TargetMode="External"/><Relationship Id="rId5" Type="http://schemas.openxmlformats.org/officeDocument/2006/relationships/hyperlink" Target="http://www.hprd.org/protein/01868" TargetMode="External"/><Relationship Id="rId4" Type="http://schemas.openxmlformats.org/officeDocument/2006/relationships/hyperlink" Target="http://www.ensembl.org/id/ENSG00000162733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6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Annotation with R:</a:t>
            </a:r>
            <a:br>
              <a:rPr lang="en-US" dirty="0" smtClean="0"/>
            </a:br>
            <a:r>
              <a:rPr lang="en-US" dirty="0" err="1" smtClean="0"/>
              <a:t>annaffy</a:t>
            </a:r>
            <a:r>
              <a:rPr lang="en-US" dirty="0" smtClean="0"/>
              <a:t> for </a:t>
            </a:r>
            <a:r>
              <a:rPr lang="en-US" dirty="0" err="1" smtClean="0"/>
              <a:t>Affy</a:t>
            </a:r>
            <a:r>
              <a:rPr lang="en-US" dirty="0" smtClean="0"/>
              <a:t> arrays</a:t>
            </a:r>
            <a:endParaRPr lang="en-US" dirty="0"/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SPH 247</a:t>
            </a:r>
            <a:endParaRPr lang="en-US" dirty="0"/>
          </a:p>
          <a:p>
            <a:r>
              <a:rPr lang="en-US" dirty="0"/>
              <a:t>Statistical Analysis of</a:t>
            </a:r>
          </a:p>
          <a:p>
            <a:r>
              <a:rPr lang="en-US" dirty="0"/>
              <a:t>Laboratory Data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5BF9722B-12ED-4777-9212-4D2AD0B31892}" type="slidenum">
              <a:rPr lang="en-US"/>
              <a:pPr/>
              <a:t>1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</p:spPr>
        <p:txBody>
          <a:bodyPr/>
          <a:lstStyle/>
          <a:p>
            <a:r>
              <a:rPr lang="en-US" smtClean="0"/>
              <a:t>May 12,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16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 Evidence Codes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IEA = inferred from electronic annotation (e.g., BLAST). Uncurated</a:t>
            </a:r>
          </a:p>
          <a:p>
            <a:r>
              <a:rPr lang="en-US"/>
              <a:t>TAS = traceable author statement (i.e., someone said so).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0CA21-D2C1-4118-B33D-DDFC611D270C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4724400"/>
          </a:xfrm>
        </p:spPr>
        <p:txBody>
          <a:bodyPr/>
          <a:lstStyle/>
          <a:p>
            <a:r>
              <a:rPr lang="en-US" dirty="0"/>
              <a:t>IDA = inferred from direct assay</a:t>
            </a:r>
          </a:p>
          <a:p>
            <a:r>
              <a:rPr lang="en-US" dirty="0"/>
              <a:t>IEP = inferred from expression pattern</a:t>
            </a:r>
          </a:p>
          <a:p>
            <a:r>
              <a:rPr lang="en-US" dirty="0"/>
              <a:t>IGI = inferred from genetic interaction</a:t>
            </a:r>
          </a:p>
          <a:p>
            <a:r>
              <a:rPr lang="en-US" dirty="0"/>
              <a:t>IMP = inferred from mutant phenotype</a:t>
            </a:r>
          </a:p>
          <a:p>
            <a:r>
              <a:rPr lang="en-US" dirty="0"/>
              <a:t>IPI = inferred from physical interaction</a:t>
            </a:r>
          </a:p>
          <a:p>
            <a:r>
              <a:rPr lang="en-US" dirty="0"/>
              <a:t>ISS = inferred from sequence similarity</a:t>
            </a:r>
          </a:p>
          <a:p>
            <a:r>
              <a:rPr lang="en-US" dirty="0"/>
              <a:t>NAS = non-traceable author statement</a:t>
            </a:r>
          </a:p>
          <a:p>
            <a:r>
              <a:rPr lang="en-US" dirty="0"/>
              <a:t>ND = no biological data available</a:t>
            </a:r>
          </a:p>
          <a:p>
            <a:r>
              <a:rPr lang="en-US" dirty="0"/>
              <a:t>NR = not recorded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5D62-852B-41C7-9D08-7984D1D463C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Online Access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Courier New" pitchFamily="49" charset="0"/>
              </a:rPr>
              <a:t>&gt; </a:t>
            </a:r>
            <a:r>
              <a:rPr lang="en-US" sz="2400" dirty="0" err="1">
                <a:latin typeface="Courier New" pitchFamily="49" charset="0"/>
              </a:rPr>
              <a:t>gbs</a:t>
            </a:r>
            <a:r>
              <a:rPr lang="en-US" sz="2400" dirty="0">
                <a:latin typeface="Courier New" pitchFamily="49" charset="0"/>
              </a:rPr>
              <a:t> &lt;- </a:t>
            </a:r>
            <a:r>
              <a:rPr lang="en-US" sz="2400" dirty="0" err="1">
                <a:latin typeface="Courier New" pitchFamily="49" charset="0"/>
              </a:rPr>
              <a:t>aafGenBank</a:t>
            </a:r>
            <a:r>
              <a:rPr lang="en-US" sz="2400" dirty="0">
                <a:latin typeface="Courier New" pitchFamily="49" charset="0"/>
              </a:rPr>
              <a:t>(probeids,"</a:t>
            </a:r>
            <a:r>
              <a:rPr lang="en-US" sz="2400" dirty="0" smtClean="0">
                <a:latin typeface="Courier New" pitchFamily="49" charset="0"/>
              </a:rPr>
              <a:t>hgu95av2.db")</a:t>
            </a:r>
            <a:endParaRPr lang="en-US" sz="2400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Courier New" pitchFamily="49" charset="0"/>
              </a:rPr>
              <a:t>&gt; </a:t>
            </a:r>
            <a:r>
              <a:rPr lang="en-US" sz="2400" dirty="0" err="1">
                <a:latin typeface="Courier New" pitchFamily="49" charset="0"/>
              </a:rPr>
              <a:t>getURL</a:t>
            </a:r>
            <a:r>
              <a:rPr lang="en-US" sz="2400" dirty="0">
                <a:latin typeface="Courier New" pitchFamily="49" charset="0"/>
              </a:rPr>
              <a:t>(</a:t>
            </a:r>
            <a:r>
              <a:rPr lang="en-US" sz="2400" dirty="0" err="1">
                <a:latin typeface="Courier New" pitchFamily="49" charset="0"/>
              </a:rPr>
              <a:t>gbs</a:t>
            </a:r>
            <a:r>
              <a:rPr lang="en-US" sz="2400" dirty="0">
                <a:latin typeface="Courier New" pitchFamily="49" charset="0"/>
              </a:rPr>
              <a:t>[[1]])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Courier New" pitchFamily="49" charset="0"/>
              </a:rPr>
              <a:t>[1] "http://www.ncbi.nlm.nih.gov/entrez/query.fcgi?cmd=search&amp;db=nucleotide&amp;term=X68277%5BACCN%5D&amp;doptcmdl=GenBank"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Courier New" pitchFamily="49" charset="0"/>
              </a:rPr>
              <a:t>&gt; </a:t>
            </a:r>
            <a:r>
              <a:rPr lang="en-US" sz="2400" dirty="0" err="1">
                <a:latin typeface="Courier New" pitchFamily="49" charset="0"/>
              </a:rPr>
              <a:t>lls</a:t>
            </a:r>
            <a:r>
              <a:rPr lang="en-US" sz="2400" dirty="0">
                <a:latin typeface="Courier New" pitchFamily="49" charset="0"/>
              </a:rPr>
              <a:t> &lt;- </a:t>
            </a:r>
            <a:r>
              <a:rPr lang="en-US" sz="2400" dirty="0" err="1">
                <a:latin typeface="Courier New" pitchFamily="49" charset="0"/>
              </a:rPr>
              <a:t>aafLocusLink</a:t>
            </a:r>
            <a:r>
              <a:rPr lang="en-US" sz="2400" dirty="0">
                <a:latin typeface="Courier New" pitchFamily="49" charset="0"/>
              </a:rPr>
              <a:t>(probeids,"</a:t>
            </a:r>
            <a:r>
              <a:rPr lang="en-US" sz="2400" dirty="0" smtClean="0">
                <a:latin typeface="Courier New" pitchFamily="49" charset="0"/>
              </a:rPr>
              <a:t>hgu95av2.db")</a:t>
            </a:r>
            <a:endParaRPr lang="en-US" sz="2400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Courier New" pitchFamily="49" charset="0"/>
              </a:rPr>
              <a:t>&gt; </a:t>
            </a:r>
            <a:r>
              <a:rPr lang="en-US" sz="2400" dirty="0" err="1">
                <a:latin typeface="Courier New" pitchFamily="49" charset="0"/>
              </a:rPr>
              <a:t>getURL</a:t>
            </a:r>
            <a:r>
              <a:rPr lang="en-US" sz="2400" dirty="0">
                <a:latin typeface="Courier New" pitchFamily="49" charset="0"/>
              </a:rPr>
              <a:t>(</a:t>
            </a:r>
            <a:r>
              <a:rPr lang="en-US" sz="2400" dirty="0" err="1">
                <a:latin typeface="Courier New" pitchFamily="49" charset="0"/>
              </a:rPr>
              <a:t>lls</a:t>
            </a:r>
            <a:r>
              <a:rPr lang="en-US" sz="2400" dirty="0">
                <a:latin typeface="Courier New" pitchFamily="49" charset="0"/>
              </a:rPr>
              <a:t>[[1]])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Courier New" pitchFamily="49" charset="0"/>
              </a:rPr>
              <a:t>[1] "http://www.ncbi.nlm.nih.gov/sites/entrez?Db=gene&amp;Cmd=DetailsSearch&amp;Term=1843"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>
              <a:latin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1422-6939-4F7E-BB76-D6ADF5FEE2FC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Abstracts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&gt; </a:t>
            </a:r>
            <a:r>
              <a:rPr lang="en-US" sz="1400" dirty="0" err="1">
                <a:latin typeface="Courier New" pitchFamily="49" charset="0"/>
              </a:rPr>
              <a:t>pmids</a:t>
            </a:r>
            <a:r>
              <a:rPr lang="en-US" sz="1400" dirty="0">
                <a:latin typeface="Courier New" pitchFamily="49" charset="0"/>
              </a:rPr>
              <a:t> &lt;- </a:t>
            </a:r>
            <a:r>
              <a:rPr lang="en-US" sz="1400" dirty="0" err="1">
                <a:latin typeface="Courier New" pitchFamily="49" charset="0"/>
              </a:rPr>
              <a:t>aafPubMed</a:t>
            </a:r>
            <a:r>
              <a:rPr lang="en-US" sz="1400" dirty="0">
                <a:latin typeface="Courier New" pitchFamily="49" charset="0"/>
              </a:rPr>
              <a:t>(probeids,"</a:t>
            </a:r>
            <a:r>
              <a:rPr lang="en-US" sz="1400" dirty="0" smtClean="0">
                <a:latin typeface="Courier New" pitchFamily="49" charset="0"/>
              </a:rPr>
              <a:t>hgu95av2.db")</a:t>
            </a:r>
            <a:endParaRPr lang="en-US" sz="14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&gt; </a:t>
            </a:r>
            <a:r>
              <a:rPr lang="en-US" sz="1400" dirty="0" err="1">
                <a:latin typeface="Courier New" pitchFamily="49" charset="0"/>
              </a:rPr>
              <a:t>pmids</a:t>
            </a:r>
            <a:r>
              <a:rPr lang="en-US" sz="1400" dirty="0">
                <a:latin typeface="Courier New" pitchFamily="49" charset="0"/>
              </a:rPr>
              <a:t>[[1]]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An object of class "</a:t>
            </a:r>
            <a:r>
              <a:rPr lang="en-US" sz="1400" dirty="0" err="1">
                <a:latin typeface="Courier New" pitchFamily="49" charset="0"/>
              </a:rPr>
              <a:t>aafPubMed</a:t>
            </a:r>
            <a:r>
              <a:rPr lang="en-US" sz="1400" dirty="0">
                <a:latin typeface="Courier New" pitchFamily="49" charset="0"/>
              </a:rPr>
              <a:t>"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 [1] 15111304 14764702 14500648 12935821 12477932  9659899  8977099  8796349  8682498  8622863  8390675  8302582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[13]  8226977  7848919  7789998  7774938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&gt; </a:t>
            </a:r>
            <a:r>
              <a:rPr lang="en-US" sz="1400" dirty="0" err="1">
                <a:latin typeface="Courier New" pitchFamily="49" charset="0"/>
              </a:rPr>
              <a:t>pmids</a:t>
            </a:r>
            <a:r>
              <a:rPr lang="en-US" sz="1400" dirty="0">
                <a:latin typeface="Courier New" pitchFamily="49" charset="0"/>
              </a:rPr>
              <a:t>[1]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4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An object of class “</a:t>
            </a:r>
            <a:r>
              <a:rPr lang="en-US" sz="1400" dirty="0" err="1">
                <a:latin typeface="Courier New" pitchFamily="49" charset="0"/>
              </a:rPr>
              <a:t>aafPubMed</a:t>
            </a:r>
            <a:r>
              <a:rPr lang="en-US" sz="1400" dirty="0">
                <a:latin typeface="Courier New" pitchFamily="49" charset="0"/>
              </a:rPr>
              <a:t>”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 [1]  1406996  7535770  7806236  8106404  8168826  8221888  8389479  8390041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 [9]  9571625  9599409 10617468 11062068 11278799 12080474 12356755 12391149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[17] 12432554 12477932 12506119 12765304 12890671 12947325 12960255 14551204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[25] 14680833 14702039 14724291 15059515 15173070 15247770 15339908 15448190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[33] 15489334 15569826 15590693 15614136 15677475 16044158 16081065 16224818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[41] 16286470 16289033 16293973 16387640 17073741 17131384 17489738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&gt; </a:t>
            </a:r>
            <a:r>
              <a:rPr lang="en-US" sz="1400" dirty="0" err="1">
                <a:latin typeface="Courier New" pitchFamily="49" charset="0"/>
              </a:rPr>
              <a:t>browseURL</a:t>
            </a:r>
            <a:r>
              <a:rPr lang="en-US" sz="1400" dirty="0">
                <a:latin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</a:rPr>
              <a:t>getURL</a:t>
            </a:r>
            <a:r>
              <a:rPr lang="en-US" sz="1400" dirty="0">
                <a:latin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</a:rPr>
              <a:t>lls</a:t>
            </a:r>
            <a:r>
              <a:rPr lang="en-US" sz="1400" dirty="0">
                <a:latin typeface="Courier New" pitchFamily="49" charset="0"/>
              </a:rPr>
              <a:t>[[1]]))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3A72-317A-432F-A154-38672D484C83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Abstracts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 pitchFamily="49" charset="0"/>
              </a:rPr>
              <a:t>&gt; </a:t>
            </a:r>
            <a:r>
              <a:rPr lang="en-US" sz="1400" dirty="0" err="1" smtClean="0">
                <a:latin typeface="Courier New" pitchFamily="49" charset="0"/>
              </a:rPr>
              <a:t>pmids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&lt;- </a:t>
            </a:r>
            <a:r>
              <a:rPr lang="en-US" sz="1400" dirty="0" err="1">
                <a:latin typeface="Courier New" pitchFamily="49" charset="0"/>
              </a:rPr>
              <a:t>aafPubMed</a:t>
            </a:r>
            <a:r>
              <a:rPr lang="en-US" sz="1400" dirty="0">
                <a:latin typeface="Courier New" pitchFamily="49" charset="0"/>
              </a:rPr>
              <a:t>(probeids,"</a:t>
            </a:r>
            <a:r>
              <a:rPr lang="en-US" sz="1400" dirty="0" smtClean="0">
                <a:latin typeface="Courier New" pitchFamily="49" charset="0"/>
              </a:rPr>
              <a:t>hgu95av2.db")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&gt; </a:t>
            </a:r>
            <a:r>
              <a:rPr lang="en-US" sz="1400" dirty="0" err="1">
                <a:latin typeface="Courier New" pitchFamily="49" charset="0"/>
              </a:rPr>
              <a:t>pmids</a:t>
            </a:r>
            <a:r>
              <a:rPr lang="en-US" sz="1400" dirty="0">
                <a:latin typeface="Courier New" pitchFamily="49" charset="0"/>
              </a:rPr>
              <a:t>[[1]]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An object of class "</a:t>
            </a:r>
            <a:r>
              <a:rPr lang="en-US" sz="1400" dirty="0" err="1">
                <a:latin typeface="Courier New" pitchFamily="49" charset="0"/>
              </a:rPr>
              <a:t>aafPubMed</a:t>
            </a:r>
            <a:r>
              <a:rPr lang="en-US" sz="1400" dirty="0">
                <a:latin typeface="Courier New" pitchFamily="49" charset="0"/>
              </a:rPr>
              <a:t>"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  [1]  1406996  7535770  7593328  7806236  8106404  8168826  8221888  8389479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  [9]  8390041  9571625  9599409 10022904 10617468 11062068 11278799 11359773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 [17] 12080474 12356755 12391149 12432554 12477932 12506119 12676937 12765304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 [25] 12890671 12947325 12960255 14551204 14680833 14702039 14724291 15059515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 [33] 15173070 15247770 15339908 15448190 15489334 15569826 15590693 15614136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 [41] 15677475 16044158 16081065 16109884 16224818 16286470 16289033 16293973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 [49] 16387640 16951204 17073741 17131384 17489738 17560945 17638884 17681939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 [57] 17690186 17761948 17848570 18003751 18089824 18095520 18178562 18314542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 [65] 18367666 18403641 18434324 18441094 18477563 18490444 18519678 18723442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 [73] 18726921 18782768 19020052 19032224 19117950 19262425 19411256 19417026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 [81] 19553005 19604093 19648110 19697705 19724859 19755862 19793766 19797979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 [89] 19913121 19940143 20043958 20089808 20100830 20145951 20228065 20353815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 [97] 20375469 20555314 20628086 20672047 20673984 20689807 20708668 20803086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[105] 20805296 20829434 20868379 20890299 20936779 20953200 21060794 21454676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[113] 21507959 21547253 21610072 21715333 21733716 21803700 21840882 21906983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[121] 21959016 21960346 21963094 21987572 21988832 22014408 22020934 22200679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[129] 22301548 22505724 22610099 22743041 22797925 22924482 22991462 23030431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[137] 23097457 23149933 23169297 23333304 23625220 23728617 23825193 24080497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[145] 24086554 24155659 24267255 24308939 24339725 24578378 24658355 24692548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[153] 25204653 25312268 25370852 25377473 25391492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3A72-317A-432F-A154-38672D484C83}" type="slidenum">
              <a:rPr lang="en-US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00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Direct Browsing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&gt; </a:t>
            </a:r>
            <a:r>
              <a:rPr lang="en-US" dirty="0" err="1">
                <a:latin typeface="Courier New" pitchFamily="49" charset="0"/>
              </a:rPr>
              <a:t>browseURL</a:t>
            </a:r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getURL</a:t>
            </a:r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lls</a:t>
            </a:r>
            <a:r>
              <a:rPr lang="en-US" dirty="0">
                <a:latin typeface="Courier New" pitchFamily="49" charset="0"/>
              </a:rPr>
              <a:t>[[1]])) 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&gt; </a:t>
            </a:r>
            <a:r>
              <a:rPr lang="en-US" dirty="0" err="1">
                <a:latin typeface="Courier New" pitchFamily="49" charset="0"/>
              </a:rPr>
              <a:t>browseURL</a:t>
            </a:r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getURL</a:t>
            </a:r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gbs</a:t>
            </a:r>
            <a:r>
              <a:rPr lang="en-US" dirty="0">
                <a:latin typeface="Courier New" pitchFamily="49" charset="0"/>
              </a:rPr>
              <a:t>[[1]]))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&gt; </a:t>
            </a:r>
            <a:r>
              <a:rPr lang="en-US" dirty="0" err="1">
                <a:latin typeface="Courier New" pitchFamily="49" charset="0"/>
              </a:rPr>
              <a:t>browseURL</a:t>
            </a:r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getURL</a:t>
            </a:r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pmids</a:t>
            </a:r>
            <a:r>
              <a:rPr lang="en-US" dirty="0">
                <a:latin typeface="Courier New" pitchFamily="49" charset="0"/>
              </a:rPr>
              <a:t>[1]))</a:t>
            </a:r>
          </a:p>
          <a:p>
            <a:pPr>
              <a:buFontTx/>
              <a:buNone/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8787-E156-4CDC-916E-6E1BD5BE9683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Top Genes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0678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probeids.ord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featureNames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eset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)[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order(allp2.adj)]</a:t>
            </a:r>
            <a:endParaRPr lang="en-US" sz="13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getText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aafSymbol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probeids.ord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[1:10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],"hgu95av2.db"))</a:t>
            </a:r>
          </a:p>
          <a:p>
            <a:pPr marL="0" indent="0">
              <a:buNone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 [1] "S100A2" ""       "RPLP1"  "GM2A"   ""       "RPS17"  "GAPDH"  "COPA"  </a:t>
            </a:r>
          </a:p>
          <a:p>
            <a:pPr marL="0" indent="0">
              <a:buNone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 [9] "PSPHP1" "" </a:t>
            </a:r>
            <a:endParaRPr lang="en-US" sz="13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getText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aafDescription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probeids.ord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[1:10],"hgu95av2.db"))</a:t>
            </a:r>
          </a:p>
          <a:p>
            <a:pPr marL="0" indent="0">
              <a:buNone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getText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aafDescription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probeids.ord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[1:10],"hgu95av2.db"))</a:t>
            </a:r>
          </a:p>
          <a:p>
            <a:pPr marL="0" indent="0">
              <a:buNone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 [1] "S100 calcium binding protein A2"         </a:t>
            </a:r>
          </a:p>
          <a:p>
            <a:pPr marL="0" indent="0">
              <a:buNone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 [2] ""                                        </a:t>
            </a:r>
          </a:p>
          <a:p>
            <a:pPr marL="0" indent="0">
              <a:buNone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 [3] "ribosomal protein, large, P1"            </a:t>
            </a:r>
          </a:p>
          <a:p>
            <a:pPr marL="0" indent="0">
              <a:buNone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 [4] "GM2 ganglioside activator"               </a:t>
            </a:r>
          </a:p>
          <a:p>
            <a:pPr marL="0" indent="0">
              <a:buNone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 [5] ""                                        </a:t>
            </a:r>
          </a:p>
          <a:p>
            <a:pPr marL="0" indent="0">
              <a:buNone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 [6] "ribosomal protein S17"                   </a:t>
            </a:r>
          </a:p>
          <a:p>
            <a:pPr marL="0" indent="0">
              <a:buNone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 [7] "glyceraldehyde-3-phosphate dehydrogenase"</a:t>
            </a:r>
          </a:p>
          <a:p>
            <a:pPr marL="0" indent="0">
              <a:buNone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 [8] "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coatomer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 protein complex, subunit alpha" </a:t>
            </a:r>
          </a:p>
          <a:p>
            <a:pPr marL="0" indent="0">
              <a:buNone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 [9] "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phosphoserine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 phosphatase pseudogene 1"  </a:t>
            </a:r>
          </a:p>
          <a:p>
            <a:pPr marL="0" indent="0">
              <a:buNone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[10] "" </a:t>
            </a:r>
            <a:endParaRPr lang="en-US" sz="13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D03AE-1E6E-487A-AFF4-2E6A8CFED80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231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0678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aafGO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probeids.ord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[7],"hgu95av2.db")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An 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object of class "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aafGOItem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@id   "GO:0000226"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@name "microtubule cytoskeleton organization"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@type "Biological Process"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evid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"ISS"</a:t>
            </a:r>
          </a:p>
          <a:p>
            <a:pPr marL="0" indent="0">
              <a:buNone/>
            </a:pPr>
            <a:endParaRPr lang="en-US" sz="11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[[1]][[2]]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An object of class "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aafGOItem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@id   "GO:0004365"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@name "glyceraldehyde-3-phosphate dehydrogenase (NAD+) (phosphorylating) activity"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@type "Molecular Function"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evid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"ISS"</a:t>
            </a:r>
          </a:p>
          <a:p>
            <a:pPr marL="0" indent="0">
              <a:buNone/>
            </a:pPr>
            <a:endParaRPr lang="en-US" sz="11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[[1]][[3]]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An object of class "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aafGOItem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@id   "GO:0004365"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@name "glyceraldehyde-3-phosphate dehydrogenase (NAD+) (phosphorylating) activity"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@type "Molecular Function"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evid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"NAS"</a:t>
            </a:r>
          </a:p>
          <a:p>
            <a:pPr marL="0" indent="0">
              <a:buNone/>
            </a:pPr>
            <a:endParaRPr lang="en-US" sz="11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[[1]][[4]]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An object of class "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aafGOItem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@id   "GO:0005515"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@name "protein binding"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@type "Molecular Function"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evid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"IPI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"</a:t>
            </a:r>
            <a:endParaRPr lang="en-US" sz="11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D03AE-1E6E-487A-AFF4-2E6A8CFED80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67400" y="4526340"/>
            <a:ext cx="243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 are actually 41 terms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471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Annotation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Given that one has found one of more genes that are differentially expressed, there are a number useful things to know</a:t>
            </a:r>
          </a:p>
          <a:p>
            <a:pPr lvl="1"/>
            <a:r>
              <a:rPr lang="en-US"/>
              <a:t>What is the putative function?</a:t>
            </a:r>
          </a:p>
          <a:p>
            <a:pPr lvl="1"/>
            <a:r>
              <a:rPr lang="en-US"/>
              <a:t>What pathways are know to contain this gene?</a:t>
            </a:r>
          </a:p>
          <a:p>
            <a:pPr lvl="1"/>
            <a:r>
              <a:rPr lang="en-US"/>
              <a:t>What other proteins interact with the given protein?</a:t>
            </a:r>
          </a:p>
          <a:p>
            <a:pPr lvl="1"/>
            <a:r>
              <a:rPr lang="en-US"/>
              <a:t>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3571F-3941-4751-BD9D-BA10526D4BA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Two-color array example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34CF5-E813-4EE4-A36C-253BBEF6F406}" type="slidenum">
              <a:rPr lang="en-US"/>
              <a:pPr/>
              <a:t>3</a:t>
            </a:fld>
            <a:endParaRPr lang="en-US"/>
          </a:p>
        </p:txBody>
      </p:sp>
      <p:sp>
        <p:nvSpPr>
          <p:cNvPr id="311300" name="Text Box 4"/>
          <p:cNvSpPr txBox="1">
            <a:spLocks noChangeArrowheads="1"/>
          </p:cNvSpPr>
          <p:nvPr/>
        </p:nvSpPr>
        <p:spPr bwMode="auto">
          <a:xfrm>
            <a:off x="0" y="2090738"/>
            <a:ext cx="921385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" dirty="0">
                <a:latin typeface="Courier New" pitchFamily="49" charset="0"/>
              </a:rPr>
              <a:t>&gt; </a:t>
            </a:r>
            <a:r>
              <a:rPr lang="en-US" sz="1500" dirty="0" err="1">
                <a:latin typeface="Courier New" pitchFamily="49" charset="0"/>
              </a:rPr>
              <a:t>alldata</a:t>
            </a:r>
            <a:r>
              <a:rPr lang="en-US" sz="1500" dirty="0">
                <a:latin typeface="Courier New" pitchFamily="49" charset="0"/>
              </a:rPr>
              <a:t>[1,]</a:t>
            </a:r>
          </a:p>
          <a:p>
            <a:r>
              <a:rPr lang="en-US" sz="1500" dirty="0">
                <a:latin typeface="Courier New" pitchFamily="49" charset="0"/>
              </a:rPr>
              <a:t> [1]  473  888  170 1137   86  290  109  226  370  659  359  484  102  293  174</a:t>
            </a:r>
          </a:p>
          <a:p>
            <a:r>
              <a:rPr lang="en-US" sz="1500" dirty="0">
                <a:latin typeface="Courier New" pitchFamily="49" charset="0"/>
              </a:rPr>
              <a:t>[16]  324  196  638  102  293</a:t>
            </a:r>
          </a:p>
          <a:p>
            <a:r>
              <a:rPr lang="en-US" sz="1500" dirty="0">
                <a:latin typeface="Courier New" pitchFamily="49" charset="0"/>
              </a:rPr>
              <a:t>&gt; </a:t>
            </a:r>
            <a:r>
              <a:rPr lang="en-US" sz="1500" dirty="0" err="1">
                <a:latin typeface="Courier New" pitchFamily="49" charset="0"/>
              </a:rPr>
              <a:t>geneID</a:t>
            </a:r>
            <a:r>
              <a:rPr lang="en-US" sz="1500" dirty="0">
                <a:latin typeface="Courier New" pitchFamily="49" charset="0"/>
              </a:rPr>
              <a:t>[1,]</a:t>
            </a:r>
          </a:p>
          <a:p>
            <a:r>
              <a:rPr lang="en-US" sz="1500" dirty="0">
                <a:latin typeface="Courier New" pitchFamily="49" charset="0"/>
              </a:rPr>
              <a:t>       Name                                       ID</a:t>
            </a:r>
          </a:p>
          <a:p>
            <a:r>
              <a:rPr lang="en-US" sz="1500" dirty="0">
                <a:latin typeface="Courier New" pitchFamily="49" charset="0"/>
              </a:rPr>
              <a:t>1 NM_006182 </a:t>
            </a:r>
            <a:r>
              <a:rPr lang="en-US" sz="1500" dirty="0" err="1">
                <a:latin typeface="Courier New" pitchFamily="49" charset="0"/>
              </a:rPr>
              <a:t>discoidin</a:t>
            </a:r>
            <a:r>
              <a:rPr lang="en-US" sz="1500" dirty="0">
                <a:latin typeface="Courier New" pitchFamily="49" charset="0"/>
              </a:rPr>
              <a:t> domain receptor family, member</a:t>
            </a:r>
          </a:p>
          <a:p>
            <a:endParaRPr lang="en-US" sz="1500" dirty="0">
              <a:latin typeface="Courier New" pitchFamily="49" charset="0"/>
            </a:endParaRPr>
          </a:p>
        </p:txBody>
      </p:sp>
      <p:sp>
        <p:nvSpPr>
          <p:cNvPr id="311301" name="Text Box 5"/>
          <p:cNvSpPr txBox="1">
            <a:spLocks noChangeArrowheads="1"/>
          </p:cNvSpPr>
          <p:nvPr/>
        </p:nvSpPr>
        <p:spPr bwMode="auto">
          <a:xfrm>
            <a:off x="288925" y="4933950"/>
            <a:ext cx="8648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  <a:hlinkClick r:id="rId3"/>
              </a:rPr>
              <a:t>http://www.ncbi.nlm.nih.gov/genome/guide/human/resources.shtml</a:t>
            </a:r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D03AE-1E6E-487A-AFF4-2E6A8CFED80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1371600"/>
            <a:ext cx="9060365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Official </a:t>
            </a:r>
            <a:r>
              <a:rPr lang="en-US" sz="1400" dirty="0" smtClean="0"/>
              <a:t>Symbol	DDR2 provided </a:t>
            </a:r>
            <a:r>
              <a:rPr lang="en-US" sz="1400" dirty="0"/>
              <a:t>by </a:t>
            </a:r>
            <a:r>
              <a:rPr lang="en-US" sz="1400" dirty="0" smtClean="0">
                <a:hlinkClick r:id="rId2" tooltip="HUGO Gene Nomenclature Committee"/>
              </a:rPr>
              <a:t>HGNC</a:t>
            </a:r>
            <a:endParaRPr lang="en-US" sz="1400" dirty="0" smtClean="0"/>
          </a:p>
          <a:p>
            <a:r>
              <a:rPr lang="en-US" sz="1400" dirty="0" smtClean="0"/>
              <a:t>Official </a:t>
            </a:r>
            <a:r>
              <a:rPr lang="en-US" sz="1400" dirty="0"/>
              <a:t>Full </a:t>
            </a:r>
            <a:r>
              <a:rPr lang="en-US" sz="1400" dirty="0" smtClean="0"/>
              <a:t>Name 	</a:t>
            </a:r>
            <a:r>
              <a:rPr lang="en-US" sz="1400" dirty="0" err="1" smtClean="0"/>
              <a:t>discoidin</a:t>
            </a:r>
            <a:r>
              <a:rPr lang="en-US" sz="1400" dirty="0" smtClean="0"/>
              <a:t> </a:t>
            </a:r>
            <a:r>
              <a:rPr lang="en-US" sz="1400" dirty="0"/>
              <a:t>domain receptor tyrosine kinase </a:t>
            </a:r>
            <a:r>
              <a:rPr lang="en-US" sz="1400" dirty="0" smtClean="0"/>
              <a:t>2 provided </a:t>
            </a:r>
            <a:r>
              <a:rPr lang="en-US" sz="1400" dirty="0"/>
              <a:t>by </a:t>
            </a:r>
            <a:r>
              <a:rPr lang="en-US" sz="1400" dirty="0" smtClean="0">
                <a:hlinkClick r:id="rId2" tooltip="HUGO Gene Nomenclature Committee"/>
              </a:rPr>
              <a:t>HGNC</a:t>
            </a:r>
            <a:endParaRPr lang="en-US" sz="1400" dirty="0" smtClean="0"/>
          </a:p>
          <a:p>
            <a:r>
              <a:rPr lang="en-US" sz="1400" dirty="0" smtClean="0"/>
              <a:t>Primary source	</a:t>
            </a:r>
            <a:r>
              <a:rPr lang="en-US" sz="1400" dirty="0" smtClean="0">
                <a:hlinkClick r:id="rId3"/>
              </a:rPr>
              <a:t>HGNC:2731</a:t>
            </a:r>
            <a:endParaRPr lang="en-US" sz="1400" dirty="0" smtClean="0"/>
          </a:p>
          <a:p>
            <a:r>
              <a:rPr lang="en-US" sz="1400" dirty="0" smtClean="0"/>
              <a:t>Locus tag		RP11-572K18.1</a:t>
            </a:r>
          </a:p>
          <a:p>
            <a:r>
              <a:rPr lang="en-US" sz="1400" dirty="0" smtClean="0"/>
              <a:t>See related		</a:t>
            </a:r>
            <a:r>
              <a:rPr lang="en-US" sz="1400" dirty="0" smtClean="0">
                <a:hlinkClick r:id="rId4"/>
              </a:rPr>
              <a:t>Ensembl:ENSG00000162733</a:t>
            </a:r>
            <a:r>
              <a:rPr lang="en-US" sz="1400" dirty="0">
                <a:hlinkClick r:id="rId4"/>
              </a:rPr>
              <a:t>;</a:t>
            </a:r>
            <a:r>
              <a:rPr lang="en-US" sz="1400" dirty="0"/>
              <a:t> </a:t>
            </a:r>
            <a:r>
              <a:rPr lang="en-US" sz="1400" dirty="0">
                <a:hlinkClick r:id="rId5"/>
              </a:rPr>
              <a:t>HPRD:01868;</a:t>
            </a:r>
            <a:r>
              <a:rPr lang="en-US" sz="1400" dirty="0"/>
              <a:t> </a:t>
            </a:r>
            <a:r>
              <a:rPr lang="en-US" sz="1400" dirty="0">
                <a:hlinkClick r:id="rId6"/>
              </a:rPr>
              <a:t>MIM:191311;</a:t>
            </a:r>
            <a:r>
              <a:rPr lang="en-US" sz="1400" dirty="0"/>
              <a:t> </a:t>
            </a:r>
            <a:r>
              <a:rPr lang="en-US" sz="1400" dirty="0" smtClean="0">
                <a:hlinkClick r:id="rId7"/>
              </a:rPr>
              <a:t>Vega:OTTHUMG00000034423</a:t>
            </a:r>
            <a:endParaRPr lang="en-US" sz="1400" dirty="0" smtClean="0"/>
          </a:p>
          <a:p>
            <a:r>
              <a:rPr lang="en-US" sz="1400" dirty="0" smtClean="0"/>
              <a:t>Gene type		protein coding</a:t>
            </a:r>
          </a:p>
          <a:p>
            <a:r>
              <a:rPr lang="en-US" sz="1400" dirty="0" err="1" smtClean="0"/>
              <a:t>RefSeq</a:t>
            </a:r>
            <a:r>
              <a:rPr lang="en-US" sz="1400" dirty="0" smtClean="0"/>
              <a:t> status	REVIEWED</a:t>
            </a:r>
          </a:p>
          <a:p>
            <a:r>
              <a:rPr lang="en-US" sz="1400" dirty="0" smtClean="0"/>
              <a:t>Organism		</a:t>
            </a:r>
            <a:r>
              <a:rPr lang="en-US" sz="1400" dirty="0" smtClean="0">
                <a:hlinkClick r:id="rId8"/>
              </a:rPr>
              <a:t>Homo sapiens</a:t>
            </a:r>
            <a:endParaRPr lang="en-US" sz="1400" dirty="0" smtClean="0"/>
          </a:p>
          <a:p>
            <a:r>
              <a:rPr lang="en-US" sz="1400" dirty="0" smtClean="0"/>
              <a:t>Lineage		</a:t>
            </a:r>
            <a:r>
              <a:rPr lang="en-US" sz="1400" dirty="0" err="1" smtClean="0"/>
              <a:t>Eukaryota</a:t>
            </a:r>
            <a:r>
              <a:rPr lang="en-US" sz="1400" dirty="0"/>
              <a:t>; </a:t>
            </a:r>
            <a:r>
              <a:rPr lang="en-US" sz="1400" dirty="0" err="1"/>
              <a:t>Metazoa</a:t>
            </a:r>
            <a:r>
              <a:rPr lang="en-US" sz="1400" dirty="0"/>
              <a:t>; </a:t>
            </a:r>
            <a:r>
              <a:rPr lang="en-US" sz="1400" dirty="0" err="1"/>
              <a:t>Chordata</a:t>
            </a:r>
            <a:r>
              <a:rPr lang="en-US" sz="1400" dirty="0"/>
              <a:t>; </a:t>
            </a:r>
            <a:r>
              <a:rPr lang="en-US" sz="1400" dirty="0" err="1"/>
              <a:t>Craniata</a:t>
            </a:r>
            <a:r>
              <a:rPr lang="en-US" sz="1400" dirty="0"/>
              <a:t>; Vertebrata; </a:t>
            </a:r>
            <a:r>
              <a:rPr lang="en-US" sz="1400" dirty="0" err="1"/>
              <a:t>Euteleostomi</a:t>
            </a:r>
            <a:r>
              <a:rPr lang="en-US" sz="1400" dirty="0"/>
              <a:t>; Mammalia; </a:t>
            </a:r>
            <a:r>
              <a:rPr lang="en-US" sz="1400" dirty="0" err="1"/>
              <a:t>Eutheria</a:t>
            </a:r>
            <a:r>
              <a:rPr lang="en-US" sz="1400" dirty="0"/>
              <a:t>;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		</a:t>
            </a:r>
            <a:r>
              <a:rPr lang="en-US" sz="1400" dirty="0" err="1" smtClean="0"/>
              <a:t>Euarchontoglires</a:t>
            </a:r>
            <a:r>
              <a:rPr lang="en-US" sz="1400" dirty="0"/>
              <a:t>; Primates; </a:t>
            </a:r>
            <a:r>
              <a:rPr lang="en-US" sz="1400" dirty="0" err="1"/>
              <a:t>Haplorrhini</a:t>
            </a:r>
            <a:r>
              <a:rPr lang="en-US" sz="1400" dirty="0"/>
              <a:t>; </a:t>
            </a:r>
            <a:r>
              <a:rPr lang="en-US" sz="1400" dirty="0" err="1"/>
              <a:t>Catarrhini</a:t>
            </a:r>
            <a:r>
              <a:rPr lang="en-US" sz="1400" dirty="0"/>
              <a:t>; </a:t>
            </a:r>
            <a:r>
              <a:rPr lang="en-US" sz="1400" dirty="0" err="1"/>
              <a:t>Hominidae</a:t>
            </a:r>
            <a:r>
              <a:rPr lang="en-US" sz="1400" dirty="0"/>
              <a:t>; </a:t>
            </a:r>
            <a:r>
              <a:rPr lang="en-US" sz="1400" dirty="0" smtClean="0"/>
              <a:t>Homo</a:t>
            </a:r>
          </a:p>
          <a:p>
            <a:r>
              <a:rPr lang="en-US" sz="1400" dirty="0" smtClean="0"/>
              <a:t>Also </a:t>
            </a:r>
            <a:r>
              <a:rPr lang="en-US" sz="1400" dirty="0"/>
              <a:t>known </a:t>
            </a:r>
            <a:r>
              <a:rPr lang="en-US" sz="1400" dirty="0" smtClean="0"/>
              <a:t>as	TKT</a:t>
            </a:r>
            <a:r>
              <a:rPr lang="en-US" sz="1400" dirty="0"/>
              <a:t>; MIG20a; NTRKR3; </a:t>
            </a:r>
            <a:r>
              <a:rPr lang="en-US" sz="1400" dirty="0" smtClean="0"/>
              <a:t>TYRO10</a:t>
            </a:r>
          </a:p>
          <a:p>
            <a:r>
              <a:rPr lang="en-US" sz="1400" dirty="0" smtClean="0"/>
              <a:t>Summary		Receptor </a:t>
            </a:r>
            <a:r>
              <a:rPr lang="en-US" sz="1400" dirty="0"/>
              <a:t>tyrosine kinases (RTKs) play a key role in the communication of cells with their </a:t>
            </a:r>
            <a:endParaRPr lang="en-US" sz="1400" dirty="0" smtClean="0"/>
          </a:p>
          <a:p>
            <a:r>
              <a:rPr lang="en-US" sz="1400" dirty="0"/>
              <a:t>	</a:t>
            </a:r>
            <a:r>
              <a:rPr lang="en-US" sz="1400" dirty="0" smtClean="0"/>
              <a:t>	microenvironment</a:t>
            </a:r>
            <a:r>
              <a:rPr lang="en-US" sz="1400" dirty="0"/>
              <a:t>. These molecules are involved in the regulation of cell growth, differentiation, </a:t>
            </a:r>
            <a:endParaRPr lang="en-US" sz="1400" dirty="0" smtClean="0"/>
          </a:p>
          <a:p>
            <a:r>
              <a:rPr lang="en-US" sz="1400" dirty="0"/>
              <a:t>	</a:t>
            </a:r>
            <a:r>
              <a:rPr lang="en-US" sz="1400" dirty="0" smtClean="0"/>
              <a:t>	and </a:t>
            </a:r>
            <a:r>
              <a:rPr lang="en-US" sz="1400" dirty="0"/>
              <a:t>metabolism. In several cases the biochemical mechanism by which RTKs transduce signals </a:t>
            </a:r>
            <a:endParaRPr lang="en-US" sz="1400" dirty="0" smtClean="0"/>
          </a:p>
          <a:p>
            <a:r>
              <a:rPr lang="en-US" sz="1400" dirty="0" smtClean="0"/>
              <a:t>		across </a:t>
            </a:r>
            <a:r>
              <a:rPr lang="en-US" sz="1400" dirty="0"/>
              <a:t>the membrane has been shown to be ligand induced receptor </a:t>
            </a:r>
            <a:r>
              <a:rPr lang="en-US" sz="1400" dirty="0" err="1"/>
              <a:t>oligomerization</a:t>
            </a:r>
            <a:r>
              <a:rPr lang="en-US" sz="1400" dirty="0"/>
              <a:t> and </a:t>
            </a:r>
            <a:endParaRPr lang="en-US" sz="1400" dirty="0" smtClean="0"/>
          </a:p>
          <a:p>
            <a:r>
              <a:rPr lang="en-US" sz="1400" dirty="0"/>
              <a:t>	</a:t>
            </a:r>
            <a:r>
              <a:rPr lang="en-US" sz="1400" dirty="0" smtClean="0"/>
              <a:t>	subsequent </a:t>
            </a:r>
            <a:r>
              <a:rPr lang="en-US" sz="1400" dirty="0"/>
              <a:t>intracellular phosphorylation. This </a:t>
            </a:r>
            <a:r>
              <a:rPr lang="en-US" sz="1400" dirty="0" err="1"/>
              <a:t>autophosphorylation</a:t>
            </a:r>
            <a:r>
              <a:rPr lang="en-US" sz="1400" dirty="0"/>
              <a:t> leads to phosphorylation of </a:t>
            </a:r>
            <a:endParaRPr lang="en-US" sz="1400" dirty="0" smtClean="0"/>
          </a:p>
          <a:p>
            <a:r>
              <a:rPr lang="en-US" sz="1400" dirty="0"/>
              <a:t>	</a:t>
            </a:r>
            <a:r>
              <a:rPr lang="en-US" sz="1400" dirty="0" smtClean="0"/>
              <a:t>	cytosolic </a:t>
            </a:r>
            <a:r>
              <a:rPr lang="en-US" sz="1400" dirty="0"/>
              <a:t>targets as well as association with other molecules, which are involved in pleiotropic </a:t>
            </a:r>
            <a:endParaRPr lang="en-US" sz="1400" dirty="0" smtClean="0"/>
          </a:p>
          <a:p>
            <a:r>
              <a:rPr lang="en-US" sz="1400" dirty="0"/>
              <a:t>	</a:t>
            </a:r>
            <a:r>
              <a:rPr lang="en-US" sz="1400" dirty="0" smtClean="0"/>
              <a:t>	effects </a:t>
            </a:r>
            <a:r>
              <a:rPr lang="en-US" sz="1400" dirty="0"/>
              <a:t>of signal transduction. RTKs have a tripartite structure with extracellular, </a:t>
            </a:r>
            <a:r>
              <a:rPr lang="en-US" sz="1400" dirty="0" err="1"/>
              <a:t>transmembrane</a:t>
            </a:r>
            <a:r>
              <a:rPr lang="en-US" sz="1400" dirty="0"/>
              <a:t>, </a:t>
            </a:r>
            <a:endParaRPr lang="en-US" sz="1400" dirty="0" smtClean="0"/>
          </a:p>
          <a:p>
            <a:r>
              <a:rPr lang="en-US" sz="1400" dirty="0"/>
              <a:t>	</a:t>
            </a:r>
            <a:r>
              <a:rPr lang="en-US" sz="1400" dirty="0" smtClean="0"/>
              <a:t>	and </a:t>
            </a:r>
            <a:r>
              <a:rPr lang="en-US" sz="1400" dirty="0"/>
              <a:t>cytoplasmic regions. This gene encodes a member of a novel subclass of RTKs and contains </a:t>
            </a:r>
            <a:endParaRPr lang="en-US" sz="1400" dirty="0" smtClean="0"/>
          </a:p>
          <a:p>
            <a:r>
              <a:rPr lang="en-US" sz="1400" dirty="0"/>
              <a:t>	</a:t>
            </a:r>
            <a:r>
              <a:rPr lang="en-US" sz="1400" dirty="0" smtClean="0"/>
              <a:t>	a </a:t>
            </a:r>
            <a:r>
              <a:rPr lang="en-US" sz="1400" dirty="0"/>
              <a:t>distinct extracellular region encompassing a factor VIII-like domain. Alternative splicing in </a:t>
            </a:r>
            <a:endParaRPr lang="en-US" sz="1400" dirty="0" smtClean="0"/>
          </a:p>
          <a:p>
            <a:r>
              <a:rPr lang="en-US" sz="1400" dirty="0"/>
              <a:t>	</a:t>
            </a:r>
            <a:r>
              <a:rPr lang="en-US" sz="1400" dirty="0" smtClean="0"/>
              <a:t>	the </a:t>
            </a:r>
            <a:r>
              <a:rPr lang="en-US" sz="1400" dirty="0"/>
              <a:t>5' UTR results in multiple transcript variants encoding the same protein. </a:t>
            </a:r>
            <a:endParaRPr lang="en-US" sz="1400" dirty="0" smtClean="0"/>
          </a:p>
          <a:p>
            <a:r>
              <a:rPr lang="en-US" sz="1400" dirty="0"/>
              <a:t>	</a:t>
            </a:r>
            <a:r>
              <a:rPr lang="en-US" sz="1400" dirty="0" smtClean="0"/>
              <a:t>	[</a:t>
            </a:r>
            <a:r>
              <a:rPr lang="en-US" sz="1400" dirty="0"/>
              <a:t>provided by </a:t>
            </a:r>
            <a:r>
              <a:rPr lang="en-US" sz="1400" dirty="0" err="1"/>
              <a:t>RefSeq</a:t>
            </a:r>
            <a:r>
              <a:rPr lang="en-US" sz="1400" dirty="0"/>
              <a:t>, Jul 2008]</a:t>
            </a:r>
          </a:p>
        </p:txBody>
      </p:sp>
    </p:spTree>
    <p:extLst>
      <p:ext uri="{BB962C8B-B14F-4D97-AF65-F5344CB8AC3E}">
        <p14:creationId xmlns:p14="http://schemas.microsoft.com/office/powerpoint/2010/main" val="2727285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Affy 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9108-F819-4658-9605-F46CE992EEEF}" type="slidenum">
              <a:rPr lang="en-US"/>
              <a:pPr/>
              <a:t>5</a:t>
            </a:fld>
            <a:endParaRPr lang="en-US"/>
          </a:p>
        </p:txBody>
      </p:sp>
      <p:sp>
        <p:nvSpPr>
          <p:cNvPr id="314372" name="Text Box 4"/>
          <p:cNvSpPr txBox="1">
            <a:spLocks noChangeArrowheads="1"/>
          </p:cNvSpPr>
          <p:nvPr/>
        </p:nvSpPr>
        <p:spPr bwMode="auto">
          <a:xfrm>
            <a:off x="441325" y="2190750"/>
            <a:ext cx="6526146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&gt; source("http://bioconductor.org/</a:t>
            </a:r>
            <a:r>
              <a:rPr lang="en-US" sz="1800" dirty="0" err="1">
                <a:latin typeface="Courier New" pitchFamily="49" charset="0"/>
              </a:rPr>
              <a:t>biocLite.R</a:t>
            </a:r>
            <a:r>
              <a:rPr lang="en-US" sz="1800" dirty="0">
                <a:latin typeface="Courier New" pitchFamily="49" charset="0"/>
              </a:rPr>
              <a:t>")</a:t>
            </a:r>
          </a:p>
          <a:p>
            <a:r>
              <a:rPr lang="en-US" sz="1800" dirty="0" smtClean="0">
                <a:latin typeface="Courier New" pitchFamily="49" charset="0"/>
              </a:rPr>
              <a:t>&gt; </a:t>
            </a:r>
            <a:r>
              <a:rPr lang="en-US" sz="1800" dirty="0" err="1" smtClean="0">
                <a:latin typeface="Courier New" pitchFamily="49" charset="0"/>
              </a:rPr>
              <a:t>biocLite</a:t>
            </a:r>
            <a:r>
              <a:rPr lang="en-US" sz="1800" dirty="0">
                <a:latin typeface="Courier New" pitchFamily="49" charset="0"/>
              </a:rPr>
              <a:t>("</a:t>
            </a:r>
            <a:r>
              <a:rPr lang="en-US" sz="1800" dirty="0" err="1">
                <a:latin typeface="Courier New" pitchFamily="49" charset="0"/>
              </a:rPr>
              <a:t>annaffy</a:t>
            </a:r>
            <a:r>
              <a:rPr lang="en-US" sz="1800" dirty="0">
                <a:latin typeface="Courier New" pitchFamily="49" charset="0"/>
              </a:rPr>
              <a:t>") </a:t>
            </a:r>
            <a:endParaRPr lang="en-US" sz="1800" dirty="0" smtClean="0">
              <a:latin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</a:rPr>
              <a:t>&gt; </a:t>
            </a:r>
            <a:r>
              <a:rPr lang="en-US" sz="1800" dirty="0" err="1">
                <a:latin typeface="Courier New" pitchFamily="49" charset="0"/>
              </a:rPr>
              <a:t>biocLite</a:t>
            </a:r>
            <a:r>
              <a:rPr lang="en-US" sz="1800" dirty="0">
                <a:latin typeface="Courier New" pitchFamily="49" charset="0"/>
              </a:rPr>
              <a:t>("hgu95av2.db")</a:t>
            </a:r>
          </a:p>
          <a:p>
            <a:r>
              <a:rPr lang="en-US" sz="1800" dirty="0" smtClean="0">
                <a:latin typeface="Courier New" pitchFamily="49" charset="0"/>
              </a:rPr>
              <a:t>&gt; library(</a:t>
            </a:r>
            <a:r>
              <a:rPr lang="en-US" sz="1800" dirty="0" err="1" smtClean="0">
                <a:latin typeface="Courier New" pitchFamily="49" charset="0"/>
              </a:rPr>
              <a:t>annaffy</a:t>
            </a:r>
            <a:r>
              <a:rPr lang="en-US" sz="1800" dirty="0" smtClean="0">
                <a:latin typeface="Courier New" pitchFamily="49" charset="0"/>
              </a:rPr>
              <a:t>)</a:t>
            </a:r>
          </a:p>
          <a:p>
            <a:r>
              <a:rPr lang="en-US" sz="1800" dirty="0" smtClean="0">
                <a:latin typeface="Courier New" pitchFamily="49" charset="0"/>
              </a:rPr>
              <a:t>&gt; library(</a:t>
            </a:r>
            <a:r>
              <a:rPr lang="en-US" sz="1800" dirty="0" err="1" smtClean="0">
                <a:latin typeface="Courier New" pitchFamily="49" charset="0"/>
              </a:rPr>
              <a:t>affy</a:t>
            </a:r>
            <a:r>
              <a:rPr lang="en-US" sz="1800" dirty="0" smtClean="0">
                <a:latin typeface="Courier New" pitchFamily="49" charset="0"/>
              </a:rPr>
              <a:t>)</a:t>
            </a:r>
            <a:endParaRPr lang="en-US" sz="1800" dirty="0">
              <a:latin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</a:rPr>
              <a:t>Loading </a:t>
            </a:r>
            <a:r>
              <a:rPr lang="en-US" sz="1800" dirty="0">
                <a:latin typeface="Courier New" pitchFamily="49" charset="0"/>
              </a:rPr>
              <a:t>required package: </a:t>
            </a:r>
            <a:r>
              <a:rPr lang="en-US" sz="1800" dirty="0" err="1">
                <a:latin typeface="Courier New" pitchFamily="49" charset="0"/>
              </a:rPr>
              <a:t>Biobase</a:t>
            </a:r>
            <a:endParaRPr lang="en-US" sz="1800" dirty="0">
              <a:latin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</a:rPr>
              <a:t>Loading required package: tools</a:t>
            </a:r>
          </a:p>
          <a:p>
            <a:r>
              <a:rPr lang="en-US" sz="1800" dirty="0" smtClean="0">
                <a:latin typeface="Courier New" pitchFamily="49" charset="0"/>
              </a:rPr>
              <a:t>…</a:t>
            </a:r>
            <a:endParaRPr lang="en-US" sz="1800" dirty="0">
              <a:latin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</a:rPr>
              <a:t>Loading </a:t>
            </a:r>
            <a:r>
              <a:rPr lang="en-US" sz="1800" dirty="0">
                <a:latin typeface="Courier New" pitchFamily="49" charset="0"/>
              </a:rPr>
              <a:t>required package: GO</a:t>
            </a:r>
          </a:p>
          <a:p>
            <a:r>
              <a:rPr lang="en-US" sz="1800" dirty="0">
                <a:latin typeface="Courier New" pitchFamily="49" charset="0"/>
              </a:rPr>
              <a:t>Loading required package: KEGG</a:t>
            </a:r>
          </a:p>
          <a:p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B0F8-F226-4D0D-9C33-0D511A30D076}" type="slidenum">
              <a:rPr lang="en-US"/>
              <a:pPr/>
              <a:t>6</a:t>
            </a:fld>
            <a:endParaRPr lang="en-US"/>
          </a:p>
        </p:txBody>
      </p:sp>
      <p:sp>
        <p:nvSpPr>
          <p:cNvPr id="335875" name="Text Box 3"/>
          <p:cNvSpPr txBox="1">
            <a:spLocks noChangeArrowheads="1"/>
          </p:cNvSpPr>
          <p:nvPr/>
        </p:nvSpPr>
        <p:spPr bwMode="auto">
          <a:xfrm>
            <a:off x="441325" y="908050"/>
            <a:ext cx="851217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dirty="0" err="1">
                <a:latin typeface="Courier New" pitchFamily="49" charset="0"/>
              </a:rPr>
              <a:t>probeids</a:t>
            </a:r>
            <a:r>
              <a:rPr lang="en-US" sz="1600" dirty="0">
                <a:latin typeface="Courier New" pitchFamily="49" charset="0"/>
              </a:rPr>
              <a:t> &lt;- </a:t>
            </a:r>
            <a:r>
              <a:rPr lang="en-US" sz="1600" dirty="0" err="1">
                <a:latin typeface="Courier New" pitchFamily="49" charset="0"/>
              </a:rPr>
              <a:t>featureNames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eset</a:t>
            </a:r>
            <a:r>
              <a:rPr lang="en-US" sz="1600" dirty="0" smtClean="0">
                <a:latin typeface="Courier New" pitchFamily="49" charset="0"/>
              </a:rPr>
              <a:t>)[allp2.adj </a:t>
            </a:r>
            <a:r>
              <a:rPr lang="en-US" sz="1600" dirty="0">
                <a:latin typeface="Courier New" pitchFamily="49" charset="0"/>
              </a:rPr>
              <a:t>&lt; .05]</a:t>
            </a:r>
          </a:p>
          <a:p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dirty="0" err="1">
                <a:latin typeface="Courier New" pitchFamily="49" charset="0"/>
              </a:rPr>
              <a:t>probeids</a:t>
            </a:r>
            <a:r>
              <a:rPr lang="en-US" sz="1600" dirty="0">
                <a:latin typeface="Courier New" pitchFamily="49" charset="0"/>
              </a:rPr>
              <a:t>[1:5]</a:t>
            </a:r>
          </a:p>
          <a:p>
            <a:r>
              <a:rPr lang="en-US" sz="1600" dirty="0">
                <a:latin typeface="Courier New" pitchFamily="49" charset="0"/>
              </a:rPr>
              <a:t>[1] "1005_at"   "1009_at"   "1034_at"   "1035_g_at" "1045_s_at"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&gt; symbols &lt;- </a:t>
            </a:r>
            <a:r>
              <a:rPr lang="en-US" sz="1600" dirty="0" err="1">
                <a:latin typeface="Courier New" pitchFamily="49" charset="0"/>
              </a:rPr>
              <a:t>aafSymbol</a:t>
            </a:r>
            <a:r>
              <a:rPr lang="en-US" sz="1600" dirty="0">
                <a:latin typeface="Courier New" pitchFamily="49" charset="0"/>
              </a:rPr>
              <a:t>(probeids,"</a:t>
            </a:r>
            <a:r>
              <a:rPr lang="en-US" sz="1600" dirty="0" smtClean="0">
                <a:latin typeface="Courier New" pitchFamily="49" charset="0"/>
              </a:rPr>
              <a:t>hgu95av2.db")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Loading required package: hgu95av2</a:t>
            </a:r>
          </a:p>
          <a:p>
            <a:r>
              <a:rPr lang="en-US" sz="1600" dirty="0">
                <a:latin typeface="Courier New" pitchFamily="49" charset="0"/>
              </a:rPr>
              <a:t>&gt; symbols[1]</a:t>
            </a:r>
          </a:p>
          <a:p>
            <a:r>
              <a:rPr lang="en-US" sz="1600" dirty="0">
                <a:latin typeface="Courier New" pitchFamily="49" charset="0"/>
              </a:rPr>
              <a:t>An object of class "</a:t>
            </a:r>
            <a:r>
              <a:rPr lang="en-US" sz="1600" dirty="0" err="1">
                <a:latin typeface="Courier New" pitchFamily="49" charset="0"/>
              </a:rPr>
              <a:t>aafList</a:t>
            </a:r>
            <a:r>
              <a:rPr lang="en-US" sz="1600" dirty="0">
                <a:latin typeface="Courier New" pitchFamily="49" charset="0"/>
              </a:rPr>
              <a:t>"</a:t>
            </a:r>
          </a:p>
          <a:p>
            <a:r>
              <a:rPr lang="en-US" sz="1600" dirty="0">
                <a:latin typeface="Courier New" pitchFamily="49" charset="0"/>
              </a:rPr>
              <a:t>[[1]]</a:t>
            </a:r>
          </a:p>
          <a:p>
            <a:r>
              <a:rPr lang="en-US" sz="1600" dirty="0">
                <a:latin typeface="Courier New" pitchFamily="49" charset="0"/>
              </a:rPr>
              <a:t>An object of class “</a:t>
            </a:r>
            <a:r>
              <a:rPr lang="en-US" sz="1600" dirty="0" err="1">
                <a:latin typeface="Courier New" pitchFamily="49" charset="0"/>
              </a:rPr>
              <a:t>aafSymbol</a:t>
            </a:r>
            <a:r>
              <a:rPr lang="en-US" sz="1600" dirty="0">
                <a:latin typeface="Courier New" pitchFamily="49" charset="0"/>
              </a:rPr>
              <a:t>”</a:t>
            </a:r>
          </a:p>
          <a:p>
            <a:r>
              <a:rPr lang="en-US" sz="1600" dirty="0">
                <a:latin typeface="Courier New" pitchFamily="49" charset="0"/>
              </a:rPr>
              <a:t>[1] "DUSP1"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dirty="0" err="1">
                <a:latin typeface="Courier New" pitchFamily="49" charset="0"/>
              </a:rPr>
              <a:t>getText</a:t>
            </a:r>
            <a:r>
              <a:rPr lang="en-US" sz="1600" dirty="0">
                <a:latin typeface="Courier New" pitchFamily="49" charset="0"/>
              </a:rPr>
              <a:t>(symbols[1])</a:t>
            </a:r>
          </a:p>
          <a:p>
            <a:r>
              <a:rPr lang="en-US" sz="1600" dirty="0">
                <a:latin typeface="Courier New" pitchFamily="49" charset="0"/>
              </a:rPr>
              <a:t>[1] "DUSP1"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&gt; </a:t>
            </a:r>
            <a:r>
              <a:rPr lang="en-US" sz="1600" dirty="0" err="1">
                <a:latin typeface="Courier New" pitchFamily="49" charset="0"/>
              </a:rPr>
              <a:t>descs</a:t>
            </a:r>
            <a:r>
              <a:rPr lang="en-US" sz="1600" dirty="0">
                <a:latin typeface="Courier New" pitchFamily="49" charset="0"/>
              </a:rPr>
              <a:t> &lt;- </a:t>
            </a:r>
            <a:r>
              <a:rPr lang="en-US" sz="1600" dirty="0" err="1">
                <a:latin typeface="Courier New" pitchFamily="49" charset="0"/>
              </a:rPr>
              <a:t>aafDescription</a:t>
            </a:r>
            <a:r>
              <a:rPr lang="en-US" sz="1600" dirty="0">
                <a:latin typeface="Courier New" pitchFamily="49" charset="0"/>
              </a:rPr>
              <a:t>(probeids,"hgu95av2.db")[1]</a:t>
            </a:r>
          </a:p>
          <a:p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dirty="0" err="1">
                <a:latin typeface="Courier New" pitchFamily="49" charset="0"/>
              </a:rPr>
              <a:t>getText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descs</a:t>
            </a:r>
            <a:r>
              <a:rPr lang="en-US" sz="1600" dirty="0">
                <a:latin typeface="Courier New" pitchFamily="49" charset="0"/>
              </a:rPr>
              <a:t>)[1]</a:t>
            </a:r>
          </a:p>
          <a:p>
            <a:r>
              <a:rPr lang="en-US" sz="1600" dirty="0">
                <a:latin typeface="Courier New" pitchFamily="49" charset="0"/>
              </a:rPr>
              <a:t>[1] "dual specificity phosphatase 1"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&gt; </a:t>
            </a:r>
            <a:r>
              <a:rPr lang="en-US" sz="1600" dirty="0" err="1">
                <a:latin typeface="Courier New" pitchFamily="49" charset="0"/>
              </a:rPr>
              <a:t>gos</a:t>
            </a:r>
            <a:r>
              <a:rPr lang="en-US" sz="1600" dirty="0">
                <a:latin typeface="Courier New" pitchFamily="49" charset="0"/>
              </a:rPr>
              <a:t> &lt;- </a:t>
            </a:r>
            <a:r>
              <a:rPr lang="en-US" sz="1600" dirty="0" err="1">
                <a:latin typeface="Courier New" pitchFamily="49" charset="0"/>
              </a:rPr>
              <a:t>aafGO</a:t>
            </a:r>
            <a:r>
              <a:rPr lang="en-US" sz="1600" dirty="0">
                <a:latin typeface="Courier New" pitchFamily="49" charset="0"/>
              </a:rPr>
              <a:t>(probeids,"</a:t>
            </a:r>
            <a:r>
              <a:rPr lang="en-US" sz="1600" dirty="0" smtClean="0">
                <a:latin typeface="Courier New" pitchFamily="49" charset="0"/>
              </a:rPr>
              <a:t>hgu95av2.db") </a:t>
            </a:r>
            <a:endParaRPr lang="en-US" sz="1600" dirty="0">
              <a:latin typeface="Courier New" pitchFamily="49" charset="0"/>
            </a:endParaRPr>
          </a:p>
          <a:p>
            <a:endParaRPr lang="en-US" sz="16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08AC2-0329-4447-96A7-253B7493E229}" type="slidenum">
              <a:rPr lang="en-US"/>
              <a:pPr/>
              <a:t>7</a:t>
            </a:fld>
            <a:endParaRPr lang="en-US"/>
          </a:p>
        </p:txBody>
      </p:sp>
      <p:sp>
        <p:nvSpPr>
          <p:cNvPr id="313346" name="Text Box 2"/>
          <p:cNvSpPr txBox="1">
            <a:spLocks noChangeArrowheads="1"/>
          </p:cNvSpPr>
          <p:nvPr/>
        </p:nvSpPr>
        <p:spPr bwMode="auto">
          <a:xfrm>
            <a:off x="288925" y="306388"/>
            <a:ext cx="5562600" cy="595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Courier New" pitchFamily="49" charset="0"/>
              </a:rPr>
              <a:t>&gt; gos[1]</a:t>
            </a:r>
          </a:p>
          <a:p>
            <a:r>
              <a:rPr lang="en-US" sz="1600">
                <a:latin typeface="Courier New" pitchFamily="49" charset="0"/>
              </a:rPr>
              <a:t>An object of class "aafList"</a:t>
            </a:r>
          </a:p>
          <a:p>
            <a:r>
              <a:rPr lang="en-US" sz="1600">
                <a:latin typeface="Courier New" pitchFamily="49" charset="0"/>
              </a:rPr>
              <a:t>[[1]]</a:t>
            </a:r>
          </a:p>
          <a:p>
            <a:r>
              <a:rPr lang="en-US" sz="1600">
                <a:latin typeface="Courier New" pitchFamily="49" charset="0"/>
              </a:rPr>
              <a:t>An object of class "aafGO"</a:t>
            </a:r>
          </a:p>
          <a:p>
            <a:r>
              <a:rPr lang="en-US" sz="1600">
                <a:latin typeface="Courier New" pitchFamily="49" charset="0"/>
              </a:rPr>
              <a:t>[[1]][[1]]</a:t>
            </a:r>
          </a:p>
          <a:p>
            <a:r>
              <a:rPr lang="en-US" sz="1600">
                <a:latin typeface="Courier New" pitchFamily="49" charset="0"/>
              </a:rPr>
              <a:t>An object of class "aafGOItem"</a:t>
            </a:r>
          </a:p>
          <a:p>
            <a:r>
              <a:rPr lang="en-US" sz="1600">
                <a:latin typeface="Courier New" pitchFamily="49" charset="0"/>
              </a:rPr>
              <a:t>@id   "GO:0006470"</a:t>
            </a:r>
          </a:p>
          <a:p>
            <a:r>
              <a:rPr lang="en-US" sz="1600">
                <a:latin typeface="Courier New" pitchFamily="49" charset="0"/>
              </a:rPr>
              <a:t>@name "protein amino acid dephosphorylation"</a:t>
            </a:r>
          </a:p>
          <a:p>
            <a:r>
              <a:rPr lang="en-US" sz="1600">
                <a:latin typeface="Courier New" pitchFamily="49" charset="0"/>
              </a:rPr>
              <a:t>@type "Biological Process"</a:t>
            </a:r>
          </a:p>
          <a:p>
            <a:r>
              <a:rPr lang="en-US" sz="1600">
                <a:latin typeface="Courier New" pitchFamily="49" charset="0"/>
              </a:rPr>
              <a:t>@evid "IEA"</a:t>
            </a:r>
          </a:p>
          <a:p>
            <a:endParaRPr lang="en-US" sz="1600">
              <a:latin typeface="Courier New" pitchFamily="49" charset="0"/>
            </a:endParaRPr>
          </a:p>
          <a:p>
            <a:r>
              <a:rPr lang="en-US" sz="1600">
                <a:latin typeface="Courier New" pitchFamily="49" charset="0"/>
              </a:rPr>
              <a:t>[[1]][[2]]</a:t>
            </a:r>
          </a:p>
          <a:p>
            <a:r>
              <a:rPr lang="en-US" sz="1600">
                <a:latin typeface="Courier New" pitchFamily="49" charset="0"/>
              </a:rPr>
              <a:t>An object of class "aafGOItem"</a:t>
            </a:r>
          </a:p>
          <a:p>
            <a:r>
              <a:rPr lang="en-US" sz="1600">
                <a:latin typeface="Courier New" pitchFamily="49" charset="0"/>
              </a:rPr>
              <a:t>@id   "GO:0006979"</a:t>
            </a:r>
          </a:p>
          <a:p>
            <a:r>
              <a:rPr lang="en-US" sz="1600">
                <a:latin typeface="Courier New" pitchFamily="49" charset="0"/>
              </a:rPr>
              <a:t>@name "response to oxidative stress"</a:t>
            </a:r>
          </a:p>
          <a:p>
            <a:r>
              <a:rPr lang="en-US" sz="1600">
                <a:latin typeface="Courier New" pitchFamily="49" charset="0"/>
              </a:rPr>
              <a:t>@type "Biological Process"</a:t>
            </a:r>
          </a:p>
          <a:p>
            <a:r>
              <a:rPr lang="en-US" sz="1600">
                <a:latin typeface="Courier New" pitchFamily="49" charset="0"/>
              </a:rPr>
              <a:t>@evid "TAS"</a:t>
            </a:r>
          </a:p>
          <a:p>
            <a:endParaRPr lang="en-US" sz="1600">
              <a:latin typeface="Courier New" pitchFamily="49" charset="0"/>
            </a:endParaRPr>
          </a:p>
          <a:p>
            <a:r>
              <a:rPr lang="en-US" sz="1600">
                <a:latin typeface="Courier New" pitchFamily="49" charset="0"/>
              </a:rPr>
              <a:t>[[1]][[3]]</a:t>
            </a:r>
          </a:p>
          <a:p>
            <a:r>
              <a:rPr lang="en-US" sz="1600">
                <a:latin typeface="Courier New" pitchFamily="49" charset="0"/>
              </a:rPr>
              <a:t>An object of class "aafGOItem"</a:t>
            </a:r>
          </a:p>
          <a:p>
            <a:r>
              <a:rPr lang="en-US" sz="1600">
                <a:latin typeface="Courier New" pitchFamily="49" charset="0"/>
              </a:rPr>
              <a:t>@id   "GO:0007049"</a:t>
            </a:r>
          </a:p>
          <a:p>
            <a:r>
              <a:rPr lang="en-US" sz="1600">
                <a:latin typeface="Courier New" pitchFamily="49" charset="0"/>
              </a:rPr>
              <a:t>@name "cell cycle"</a:t>
            </a:r>
          </a:p>
          <a:p>
            <a:r>
              <a:rPr lang="en-US" sz="1600">
                <a:latin typeface="Courier New" pitchFamily="49" charset="0"/>
              </a:rPr>
              <a:t>@type "Biological Process"</a:t>
            </a:r>
          </a:p>
          <a:p>
            <a:r>
              <a:rPr lang="en-US" sz="1600">
                <a:latin typeface="Courier New" pitchFamily="49" charset="0"/>
              </a:rPr>
              <a:t>@evid "IEA”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9B7A-FFA1-4D9E-9B97-F94583D3E35B}" type="slidenum">
              <a:rPr lang="en-US"/>
              <a:pPr/>
              <a:t>8</a:t>
            </a:fld>
            <a:endParaRPr lang="en-US"/>
          </a:p>
        </p:txBody>
      </p:sp>
      <p:sp>
        <p:nvSpPr>
          <p:cNvPr id="337922" name="Text Box 2"/>
          <p:cNvSpPr txBox="1">
            <a:spLocks noChangeArrowheads="1"/>
          </p:cNvSpPr>
          <p:nvPr/>
        </p:nvSpPr>
        <p:spPr bwMode="auto">
          <a:xfrm>
            <a:off x="288925" y="946150"/>
            <a:ext cx="8374063" cy="522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[[1]][[4]]</a:t>
            </a:r>
          </a:p>
          <a:p>
            <a:r>
              <a:rPr lang="en-US" sz="1600" dirty="0">
                <a:latin typeface="Courier New" pitchFamily="49" charset="0"/>
              </a:rPr>
              <a:t>An object of class "</a:t>
            </a:r>
            <a:r>
              <a:rPr lang="en-US" sz="1600" dirty="0" err="1">
                <a:latin typeface="Courier New" pitchFamily="49" charset="0"/>
              </a:rPr>
              <a:t>aafGOItem</a:t>
            </a:r>
            <a:r>
              <a:rPr lang="en-US" sz="1600" dirty="0">
                <a:latin typeface="Courier New" pitchFamily="49" charset="0"/>
              </a:rPr>
              <a:t>"</a:t>
            </a:r>
          </a:p>
          <a:p>
            <a:r>
              <a:rPr lang="en-US" sz="1600" dirty="0">
                <a:latin typeface="Courier New" pitchFamily="49" charset="0"/>
              </a:rPr>
              <a:t>@id   "GO:0004726"</a:t>
            </a:r>
          </a:p>
          <a:p>
            <a:r>
              <a:rPr lang="en-US" sz="1600" dirty="0">
                <a:latin typeface="Courier New" pitchFamily="49" charset="0"/>
              </a:rPr>
              <a:t>@name "non-membrane spanning protein tyrosine </a:t>
            </a:r>
            <a:r>
              <a:rPr lang="en-US" sz="1600" dirty="0" err="1">
                <a:latin typeface="Courier New" pitchFamily="49" charset="0"/>
              </a:rPr>
              <a:t>phosphatase</a:t>
            </a:r>
            <a:r>
              <a:rPr lang="en-US" sz="1600" dirty="0">
                <a:latin typeface="Courier New" pitchFamily="49" charset="0"/>
              </a:rPr>
              <a:t> activity"</a:t>
            </a:r>
          </a:p>
          <a:p>
            <a:r>
              <a:rPr lang="en-US" sz="1600" dirty="0">
                <a:latin typeface="Courier New" pitchFamily="49" charset="0"/>
              </a:rPr>
              <a:t>@type "Molecular Function"</a:t>
            </a:r>
          </a:p>
          <a:p>
            <a:r>
              <a:rPr lang="en-US" sz="1600" dirty="0">
                <a:latin typeface="Courier New" pitchFamily="49" charset="0"/>
              </a:rPr>
              <a:t>@</a:t>
            </a:r>
            <a:r>
              <a:rPr lang="en-US" sz="1600" dirty="0" err="1">
                <a:latin typeface="Courier New" pitchFamily="49" charset="0"/>
              </a:rPr>
              <a:t>evid</a:t>
            </a:r>
            <a:r>
              <a:rPr lang="en-US" sz="1600" dirty="0">
                <a:latin typeface="Courier New" pitchFamily="49" charset="0"/>
              </a:rPr>
              <a:t> "TAS"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[[1]][[5]]</a:t>
            </a:r>
          </a:p>
          <a:p>
            <a:r>
              <a:rPr lang="en-US" sz="1600" dirty="0">
                <a:latin typeface="Courier New" pitchFamily="49" charset="0"/>
              </a:rPr>
              <a:t>An object of class "</a:t>
            </a:r>
            <a:r>
              <a:rPr lang="en-US" sz="1600" dirty="0" err="1">
                <a:latin typeface="Courier New" pitchFamily="49" charset="0"/>
              </a:rPr>
              <a:t>aafGOItem</a:t>
            </a:r>
            <a:r>
              <a:rPr lang="en-US" sz="1600" dirty="0">
                <a:latin typeface="Courier New" pitchFamily="49" charset="0"/>
              </a:rPr>
              <a:t>"</a:t>
            </a:r>
          </a:p>
          <a:p>
            <a:r>
              <a:rPr lang="en-US" sz="1600" dirty="0">
                <a:latin typeface="Courier New" pitchFamily="49" charset="0"/>
              </a:rPr>
              <a:t>@id   "GO:0005515"</a:t>
            </a:r>
          </a:p>
          <a:p>
            <a:r>
              <a:rPr lang="en-US" sz="1600" dirty="0">
                <a:latin typeface="Courier New" pitchFamily="49" charset="0"/>
              </a:rPr>
              <a:t>@name "protein binding"</a:t>
            </a:r>
          </a:p>
          <a:p>
            <a:r>
              <a:rPr lang="en-US" sz="1600" dirty="0">
                <a:latin typeface="Courier New" pitchFamily="49" charset="0"/>
              </a:rPr>
              <a:t>@type "Molecular Function"</a:t>
            </a:r>
          </a:p>
          <a:p>
            <a:r>
              <a:rPr lang="en-US" sz="1600" dirty="0">
                <a:latin typeface="Courier New" pitchFamily="49" charset="0"/>
              </a:rPr>
              <a:t>@</a:t>
            </a:r>
            <a:r>
              <a:rPr lang="en-US" sz="1600" dirty="0" err="1">
                <a:latin typeface="Courier New" pitchFamily="49" charset="0"/>
              </a:rPr>
              <a:t>evid</a:t>
            </a:r>
            <a:r>
              <a:rPr lang="en-US" sz="1600" dirty="0">
                <a:latin typeface="Courier New" pitchFamily="49" charset="0"/>
              </a:rPr>
              <a:t> "IPI"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[[1]][[6]]</a:t>
            </a:r>
          </a:p>
          <a:p>
            <a:r>
              <a:rPr lang="en-US" sz="1600" dirty="0">
                <a:latin typeface="Courier New" pitchFamily="49" charset="0"/>
              </a:rPr>
              <a:t>An object of class "</a:t>
            </a:r>
            <a:r>
              <a:rPr lang="en-US" sz="1600" dirty="0" err="1">
                <a:latin typeface="Courier New" pitchFamily="49" charset="0"/>
              </a:rPr>
              <a:t>aafGOItem</a:t>
            </a:r>
            <a:r>
              <a:rPr lang="en-US" sz="1600" dirty="0">
                <a:latin typeface="Courier New" pitchFamily="49" charset="0"/>
              </a:rPr>
              <a:t>"</a:t>
            </a:r>
          </a:p>
          <a:p>
            <a:r>
              <a:rPr lang="en-US" sz="1600" dirty="0">
                <a:latin typeface="Courier New" pitchFamily="49" charset="0"/>
              </a:rPr>
              <a:t>@id   "GO:0016787"</a:t>
            </a:r>
          </a:p>
          <a:p>
            <a:r>
              <a:rPr lang="en-US" sz="1600" dirty="0">
                <a:latin typeface="Courier New" pitchFamily="49" charset="0"/>
              </a:rPr>
              <a:t>@name "</a:t>
            </a:r>
            <a:r>
              <a:rPr lang="en-US" sz="1600" dirty="0" err="1">
                <a:latin typeface="Courier New" pitchFamily="49" charset="0"/>
              </a:rPr>
              <a:t>hydrolase</a:t>
            </a:r>
            <a:r>
              <a:rPr lang="en-US" sz="1600" dirty="0">
                <a:latin typeface="Courier New" pitchFamily="49" charset="0"/>
              </a:rPr>
              <a:t> activity"</a:t>
            </a:r>
          </a:p>
          <a:p>
            <a:r>
              <a:rPr lang="en-US" sz="1600" dirty="0">
                <a:latin typeface="Courier New" pitchFamily="49" charset="0"/>
              </a:rPr>
              <a:t>@type "Molecular Function"</a:t>
            </a:r>
          </a:p>
          <a:p>
            <a:r>
              <a:rPr lang="en-US" sz="1600" dirty="0">
                <a:latin typeface="Courier New" pitchFamily="49" charset="0"/>
              </a:rPr>
              <a:t>@</a:t>
            </a:r>
            <a:r>
              <a:rPr lang="en-US" sz="1600" dirty="0" err="1">
                <a:latin typeface="Courier New" pitchFamily="49" charset="0"/>
              </a:rPr>
              <a:t>evid</a:t>
            </a:r>
            <a:r>
              <a:rPr lang="en-US" sz="1600" dirty="0">
                <a:latin typeface="Courier New" pitchFamily="49" charset="0"/>
              </a:rPr>
              <a:t> "IEA"</a:t>
            </a:r>
          </a:p>
          <a:p>
            <a:endParaRPr lang="en-US" sz="16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2C3C-953E-42B7-BE99-9B9A46F3E182}" type="slidenum">
              <a:rPr lang="en-US"/>
              <a:pPr/>
              <a:t>9</a:t>
            </a:fld>
            <a:endParaRPr lang="en-US"/>
          </a:p>
        </p:txBody>
      </p:sp>
      <p:sp>
        <p:nvSpPr>
          <p:cNvPr id="339970" name="Text Box 2"/>
          <p:cNvSpPr txBox="1">
            <a:spLocks noChangeArrowheads="1"/>
          </p:cNvSpPr>
          <p:nvPr/>
        </p:nvSpPr>
        <p:spPr bwMode="auto">
          <a:xfrm>
            <a:off x="288925" y="1031875"/>
            <a:ext cx="8129588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[[1]][[7]]</a:t>
            </a:r>
          </a:p>
          <a:p>
            <a:r>
              <a:rPr lang="en-US" sz="1600" dirty="0">
                <a:latin typeface="Courier New" pitchFamily="49" charset="0"/>
              </a:rPr>
              <a:t>An object of class "</a:t>
            </a:r>
            <a:r>
              <a:rPr lang="en-US" sz="1600" dirty="0" err="1">
                <a:latin typeface="Courier New" pitchFamily="49" charset="0"/>
              </a:rPr>
              <a:t>aafGOItem</a:t>
            </a:r>
            <a:r>
              <a:rPr lang="en-US" sz="1600" dirty="0">
                <a:latin typeface="Courier New" pitchFamily="49" charset="0"/>
              </a:rPr>
              <a:t>"</a:t>
            </a:r>
          </a:p>
          <a:p>
            <a:r>
              <a:rPr lang="en-US" sz="1600" dirty="0">
                <a:latin typeface="Courier New" pitchFamily="49" charset="0"/>
              </a:rPr>
              <a:t>@id   "GO:0017017"</a:t>
            </a:r>
          </a:p>
          <a:p>
            <a:r>
              <a:rPr lang="en-US" sz="1600" dirty="0">
                <a:latin typeface="Courier New" pitchFamily="49" charset="0"/>
              </a:rPr>
              <a:t>@name "MAP </a:t>
            </a:r>
            <a:r>
              <a:rPr lang="en-US" sz="1600" dirty="0" err="1">
                <a:latin typeface="Courier New" pitchFamily="49" charset="0"/>
              </a:rPr>
              <a:t>kinase</a:t>
            </a:r>
            <a:r>
              <a:rPr lang="en-US" sz="1600" dirty="0">
                <a:latin typeface="Courier New" pitchFamily="49" charset="0"/>
              </a:rPr>
              <a:t> tyrosine/serine/</a:t>
            </a:r>
            <a:r>
              <a:rPr lang="en-US" sz="1600" dirty="0" err="1">
                <a:latin typeface="Courier New" pitchFamily="49" charset="0"/>
              </a:rPr>
              <a:t>threonine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phosphatase</a:t>
            </a:r>
            <a:r>
              <a:rPr lang="en-US" sz="1600" dirty="0">
                <a:latin typeface="Courier New" pitchFamily="49" charset="0"/>
              </a:rPr>
              <a:t> activity"</a:t>
            </a:r>
          </a:p>
          <a:p>
            <a:r>
              <a:rPr lang="en-US" sz="1600" dirty="0">
                <a:latin typeface="Courier New" pitchFamily="49" charset="0"/>
              </a:rPr>
              <a:t>@type "Molecular Function"</a:t>
            </a:r>
          </a:p>
          <a:p>
            <a:r>
              <a:rPr lang="en-US" sz="1600" dirty="0">
                <a:latin typeface="Courier New" pitchFamily="49" charset="0"/>
              </a:rPr>
              <a:t>@</a:t>
            </a:r>
            <a:r>
              <a:rPr lang="en-US" sz="1600" dirty="0" err="1">
                <a:latin typeface="Courier New" pitchFamily="49" charset="0"/>
              </a:rPr>
              <a:t>evid</a:t>
            </a:r>
            <a:r>
              <a:rPr lang="en-US" sz="1600" dirty="0">
                <a:latin typeface="Courier New" pitchFamily="49" charset="0"/>
              </a:rPr>
              <a:t> "IEA"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67400" y="3200400"/>
            <a:ext cx="243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 are actually 33 terms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4551</TotalTime>
  <Words>1563</Words>
  <Application>Microsoft Office PowerPoint</Application>
  <PresentationFormat>Letter Paper (8.5x11 in)</PresentationFormat>
  <Paragraphs>308</Paragraphs>
  <Slides>17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Constantia</vt:lpstr>
      <vt:lpstr>Courier New</vt:lpstr>
      <vt:lpstr>Times New Roman</vt:lpstr>
      <vt:lpstr>Wingdings 2</vt:lpstr>
      <vt:lpstr>Custom Design</vt:lpstr>
      <vt:lpstr>Flow</vt:lpstr>
      <vt:lpstr>Annotation with R: annaffy for Affy arrays</vt:lpstr>
      <vt:lpstr>Annotation</vt:lpstr>
      <vt:lpstr>Two-color array example</vt:lpstr>
      <vt:lpstr>PowerPoint Presentation</vt:lpstr>
      <vt:lpstr>Affy Example</vt:lpstr>
      <vt:lpstr>PowerPoint Presentation</vt:lpstr>
      <vt:lpstr>PowerPoint Presentation</vt:lpstr>
      <vt:lpstr>PowerPoint Presentation</vt:lpstr>
      <vt:lpstr>PowerPoint Presentation</vt:lpstr>
      <vt:lpstr>GO Evidence Codes</vt:lpstr>
      <vt:lpstr>PowerPoint Presentation</vt:lpstr>
      <vt:lpstr>Online Access</vt:lpstr>
      <vt:lpstr>Abstracts</vt:lpstr>
      <vt:lpstr>Abstracts</vt:lpstr>
      <vt:lpstr>Direct Browsing</vt:lpstr>
      <vt:lpstr>Top Genes</vt:lpstr>
      <vt:lpstr>PowerPoint Presentation</vt:lpstr>
    </vt:vector>
  </TitlesOfParts>
  <Company>UCD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Multidisciplinary COllaboration:  Why and How?</dc:title>
  <dc:creator>David M. Rocke</dc:creator>
  <cp:lastModifiedBy>David Rocke</cp:lastModifiedBy>
  <cp:revision>86</cp:revision>
  <cp:lastPrinted>1998-10-01T03:37:39Z</cp:lastPrinted>
  <dcterms:created xsi:type="dcterms:W3CDTF">1998-09-24T18:03:49Z</dcterms:created>
  <dcterms:modified xsi:type="dcterms:W3CDTF">2015-05-10T22:08:16Z</dcterms:modified>
</cp:coreProperties>
</file>